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2" r:id="rId1"/>
  </p:sldMasterIdLst>
  <p:sldIdLst>
    <p:sldId id="265" r:id="rId2"/>
    <p:sldId id="264" r:id="rId3"/>
    <p:sldId id="266" r:id="rId4"/>
    <p:sldId id="256" r:id="rId5"/>
    <p:sldId id="257" r:id="rId6"/>
    <p:sldId id="258" r:id="rId7"/>
    <p:sldId id="259" r:id="rId8"/>
    <p:sldId id="262" r:id="rId9"/>
    <p:sldId id="261"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68" d="100"/>
          <a:sy n="68" d="100"/>
        </p:scale>
        <p:origin x="4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7498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3/30/2021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729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7637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smtClean="0"/>
              <a:pPr/>
              <a:t>3/30/2021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466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0899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4859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8737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2834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3/30/2021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073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3/30/2021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84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3/30/2021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742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3/30/2021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270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3/30/2021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183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smtClean="0"/>
              <a:pPr/>
              <a:t>3/30/2021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220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smtClean="0"/>
              <a:pPr/>
              <a:t>3/30/2021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0092212"/>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dfid/21162638418"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7/06/relationships/model3d" Target="../media/model3d2.glb"/><Relationship Id="rId1" Type="http://schemas.openxmlformats.org/officeDocument/2006/relationships/slideLayout" Target="../slideLayouts/slideLayout2.xml"/><Relationship Id="rId6" Type="http://schemas.openxmlformats.org/officeDocument/2006/relationships/hyperlink" Target="http://www.thebluediamondgallery.com/wooden-tile/r/research.html" TargetMode="External"/><Relationship Id="rId5" Type="http://schemas.openxmlformats.org/officeDocument/2006/relationships/image" Target="../media/image16.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s://www.susanlebelyoung.com/what-really-matters/"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icolehiltibran.blogspot.com/2011/01/early-mental-health-intervention.html" TargetMode="External"/><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ki/File:Diversion_11.jpg" TargetMode="External"/><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hyperlink" Target="https://wildlifelawafrica.com/category/prosecution/" TargetMode="Externa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hyperlink" Target="https://www.nationalvoices.org.uk/node/264" TargetMode="External"/><Relationship Id="rId7" Type="http://schemas.openxmlformats.org/officeDocument/2006/relationships/hyperlink" Target="https://pixabay.com/en/help-hand-isolated-charity-sticker-2655258/" TargetMode="External"/><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2019.igem.org/Team:SBS_NY/Human_Practices"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hyperlink" Target="https://jeramiah.net/2012/12/corporate-communities-large-and-small/?share=google-plus-1" TargetMode="External"/><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hyperlink" Target="https://ccmit.mit.edu/problem-solving/"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upport.skillscommons.org/home/contribute-manage/prepare-materials/" TargetMode="Externa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hyperlink" Target="https://pixabay.com/en/protection-protect-hand-handful-of-442907/" TargetMode="External"/><Relationship Id="rId5" Type="http://schemas.openxmlformats.org/officeDocument/2006/relationships/image" Target="../media/image14.jpg"/><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13F4-6176-405A-9642-DE6B9084A8AB}"/>
              </a:ext>
            </a:extLst>
          </p:cNvPr>
          <p:cNvSpPr>
            <a:spLocks noGrp="1"/>
          </p:cNvSpPr>
          <p:nvPr>
            <p:ph type="title"/>
          </p:nvPr>
        </p:nvSpPr>
        <p:spPr/>
        <p:txBody>
          <a:bodyPr/>
          <a:lstStyle/>
          <a:p>
            <a:r>
              <a:rPr lang="en-GB" dirty="0"/>
              <a:t>           </a:t>
            </a:r>
            <a:r>
              <a:rPr lang="en-GB" dirty="0">
                <a:solidFill>
                  <a:srgbClr val="FF0000"/>
                </a:solidFill>
              </a:rPr>
              <a:t>THE WHOLE SYSTEM APPROACH</a:t>
            </a:r>
          </a:p>
        </p:txBody>
      </p:sp>
      <p:pic>
        <p:nvPicPr>
          <p:cNvPr id="5" name="Content Placeholder 4">
            <a:extLst>
              <a:ext uri="{FF2B5EF4-FFF2-40B4-BE49-F238E27FC236}">
                <a16:creationId xmlns:a16="http://schemas.microsoft.com/office/drawing/2014/main" id="{CD74BCCF-D6EF-41A4-9CDF-C03C2BA53591}"/>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792627" y="2222500"/>
            <a:ext cx="6623222" cy="3636963"/>
          </a:xfrm>
        </p:spPr>
      </p:pic>
    </p:spTree>
    <p:extLst>
      <p:ext uri="{BB962C8B-B14F-4D97-AF65-F5344CB8AC3E}">
        <p14:creationId xmlns:p14="http://schemas.microsoft.com/office/powerpoint/2010/main" val="2036705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mc:AlternateContent xmlns:mc="http://schemas.openxmlformats.org/markup-compatibility/2006" xmlns:am3d="http://schemas.microsoft.com/office/drawing/2017/model3d">
        <mc:Choice Requires="am3d">
          <p:graphicFrame>
            <p:nvGraphicFramePr>
              <p:cNvPr id="2" name="3D Model 1" descr="U">
                <a:extLst>
                  <a:ext uri="{FF2B5EF4-FFF2-40B4-BE49-F238E27FC236}">
                    <a16:creationId xmlns:a16="http://schemas.microsoft.com/office/drawing/2014/main" id="{6B9F0E5E-0D39-4988-BC23-E06D5A161C0A}"/>
                  </a:ext>
                </a:extLst>
              </p:cNvPr>
              <p:cNvGraphicFramePr>
                <a:graphicFrameLocks noChangeAspect="1"/>
              </p:cNvGraphicFramePr>
              <p:nvPr>
                <p:extLst>
                  <p:ext uri="{D42A27DB-BD31-4B8C-83A1-F6EECF244321}">
                    <p14:modId xmlns:p14="http://schemas.microsoft.com/office/powerpoint/2010/main" val="3154092152"/>
                  </p:ext>
                </p:extLst>
              </p:nvPr>
            </p:nvGraphicFramePr>
            <p:xfrm>
              <a:off x="94931" y="1845888"/>
              <a:ext cx="3137514" cy="3166197"/>
            </p:xfrm>
            <a:graphic>
              <a:graphicData uri="http://schemas.microsoft.com/office/drawing/2017/model3d">
                <am3d:model3d r:embed="rId2">
                  <am3d:spPr>
                    <a:xfrm>
                      <a:off x="0" y="0"/>
                      <a:ext cx="3137514" cy="3166197"/>
                    </a:xfrm>
                    <a:prstGeom prst="rect">
                      <a:avLst/>
                    </a:prstGeom>
                  </am3d:spPr>
                  <am3d:camera>
                    <am3d:pos x="0" y="0" z="79883042"/>
                    <am3d:up dx="0" dy="36000000" dz="0"/>
                    <am3d:lookAt x="0" y="0" z="0"/>
                    <am3d:perspective fov="2700000"/>
                  </am3d:camera>
                  <am3d:trans>
                    <am3d:meterPerModelUnit n="6915056" d="1000000"/>
                    <am3d:preTrans dx="4" dy="-17468291" dz="0"/>
                    <am3d:scale>
                      <am3d:sx n="1000000" d="1000000"/>
                      <am3d:sy n="1000000" d="1000000"/>
                      <am3d:sz n="1000000" d="1000000"/>
                    </am3d:scale>
                    <am3d:rot ax="-966126" ay="1539533" az="-221406"/>
                    <am3d:postTrans dx="0" dy="0" dz="0"/>
                  </am3d:trans>
                  <am3d:raster rName="Office3DRenderer" rVer="16.0.8326">
                    <am3d:blip r:embed="rId3"/>
                  </am3d:raster>
                  <am3d:objViewport viewportSz="35768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Model 1" descr="U">
                <a:extLst>
                  <a:ext uri="{FF2B5EF4-FFF2-40B4-BE49-F238E27FC236}">
                    <a16:creationId xmlns:a16="http://schemas.microsoft.com/office/drawing/2014/main" id="{6B9F0E5E-0D39-4988-BC23-E06D5A161C0A}"/>
                  </a:ext>
                </a:extLst>
              </p:cNvPr>
              <p:cNvPicPr>
                <a:picLocks noGrp="1" noRot="1" noChangeAspect="1" noMove="1" noResize="1" noEditPoints="1" noAdjustHandles="1" noChangeArrowheads="1" noChangeShapeType="1" noCrop="1"/>
              </p:cNvPicPr>
              <p:nvPr/>
            </p:nvPicPr>
            <p:blipFill>
              <a:blip r:embed="rId4"/>
              <a:stretch>
                <a:fillRect/>
              </a:stretch>
            </p:blipFill>
            <p:spPr>
              <a:xfrm>
                <a:off x="94931" y="1845888"/>
                <a:ext cx="3137514" cy="3166197"/>
              </a:xfrm>
              <a:prstGeom prst="rect">
                <a:avLst/>
              </a:prstGeom>
            </p:spPr>
          </p:pic>
        </mc:Fallback>
      </mc:AlternateContent>
      <p:sp>
        <p:nvSpPr>
          <p:cNvPr id="3" name="Title 2">
            <a:extLst>
              <a:ext uri="{FF2B5EF4-FFF2-40B4-BE49-F238E27FC236}">
                <a16:creationId xmlns:a16="http://schemas.microsoft.com/office/drawing/2014/main" id="{38C1641E-F65F-47C7-9A9E-BEF547978150}"/>
              </a:ext>
            </a:extLst>
          </p:cNvPr>
          <p:cNvSpPr>
            <a:spLocks noGrp="1"/>
          </p:cNvSpPr>
          <p:nvPr>
            <p:ph type="title"/>
          </p:nvPr>
        </p:nvSpPr>
        <p:spPr/>
        <p:txBody>
          <a:bodyPr/>
          <a:lstStyle/>
          <a:p>
            <a:r>
              <a:rPr lang="en-GB" dirty="0"/>
              <a:t>SUMMARY</a:t>
            </a:r>
          </a:p>
        </p:txBody>
      </p:sp>
      <p:pic>
        <p:nvPicPr>
          <p:cNvPr id="8" name="Content Placeholder 7">
            <a:extLst>
              <a:ext uri="{FF2B5EF4-FFF2-40B4-BE49-F238E27FC236}">
                <a16:creationId xmlns:a16="http://schemas.microsoft.com/office/drawing/2014/main" id="{2BADEE9D-8943-4D75-B162-FBD076D0A21D}"/>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8959554" y="215901"/>
            <a:ext cx="3137514" cy="3213100"/>
          </a:xfrm>
        </p:spPr>
      </p:pic>
      <p:sp>
        <p:nvSpPr>
          <p:cNvPr id="10" name="Rectangle 9">
            <a:extLst>
              <a:ext uri="{FF2B5EF4-FFF2-40B4-BE49-F238E27FC236}">
                <a16:creationId xmlns:a16="http://schemas.microsoft.com/office/drawing/2014/main" id="{6C574FC0-19A2-4027-9902-50730BAEE476}"/>
              </a:ext>
            </a:extLst>
          </p:cNvPr>
          <p:cNvSpPr/>
          <p:nvPr/>
        </p:nvSpPr>
        <p:spPr>
          <a:xfrm>
            <a:off x="3136900" y="3429000"/>
            <a:ext cx="6985000" cy="4216539"/>
          </a:xfrm>
          <a:prstGeom prst="rect">
            <a:avLst/>
          </a:prstGeom>
        </p:spPr>
        <p:txBody>
          <a:bodyPr wrap="square">
            <a:spAutoFit/>
          </a:bodyPr>
          <a:lstStyle/>
          <a:p>
            <a:pPr>
              <a:spcAft>
                <a:spcPts val="0"/>
              </a:spcAft>
            </a:pPr>
            <a:r>
              <a:rPr lang="en-GB" sz="2800" b="1" dirty="0">
                <a:solidFill>
                  <a:srgbClr val="FF0000"/>
                </a:solidFill>
                <a:latin typeface="Calibri" panose="020F0502020204030204" pitchFamily="34" charset="0"/>
                <a:ea typeface="Calibri" panose="020F0502020204030204" pitchFamily="34" charset="0"/>
              </a:rPr>
              <a:t>NDERPINNED </a:t>
            </a:r>
            <a:r>
              <a:rPr lang="en-GB" sz="2400" dirty="0">
                <a:solidFill>
                  <a:schemeClr val="bg1"/>
                </a:solidFill>
                <a:latin typeface="Calibri" panose="020F0502020204030204" pitchFamily="34" charset="0"/>
                <a:ea typeface="Calibri" panose="020F0502020204030204" pitchFamily="34" charset="0"/>
              </a:rPr>
              <a:t>by Research and National Strategies, the WSA hinges on </a:t>
            </a:r>
            <a:r>
              <a:rPr lang="en-GB" sz="2400" dirty="0">
                <a:solidFill>
                  <a:srgbClr val="FF0000"/>
                </a:solidFill>
                <a:latin typeface="Calibri" panose="020F0502020204030204" pitchFamily="34" charset="0"/>
                <a:ea typeface="Calibri" panose="020F0502020204030204" pitchFamily="34" charset="0"/>
              </a:rPr>
              <a:t>preventing and reducing offending and reoffending</a:t>
            </a:r>
            <a:r>
              <a:rPr lang="en-GB" sz="2400" dirty="0">
                <a:solidFill>
                  <a:schemeClr val="bg1"/>
                </a:solidFill>
                <a:latin typeface="Calibri" panose="020F0502020204030204" pitchFamily="34" charset="0"/>
                <a:ea typeface="Calibri" panose="020F0502020204030204" pitchFamily="34" charset="0"/>
              </a:rPr>
              <a:t>. For those who do find themselves within the Youth and Criminal Justice Systems (both in custody or serving a sentence in the community) </a:t>
            </a:r>
            <a:r>
              <a:rPr lang="en-GB" sz="2400" dirty="0">
                <a:solidFill>
                  <a:srgbClr val="FF0000"/>
                </a:solidFill>
                <a:latin typeface="Calibri" panose="020F0502020204030204" pitchFamily="34" charset="0"/>
                <a:ea typeface="Calibri" panose="020F0502020204030204" pitchFamily="34" charset="0"/>
              </a:rPr>
              <a:t>Risk </a:t>
            </a:r>
          </a:p>
          <a:p>
            <a:pPr>
              <a:spcAft>
                <a:spcPts val="0"/>
              </a:spcAft>
            </a:pPr>
            <a:r>
              <a:rPr lang="en-GB" sz="2400" dirty="0">
                <a:solidFill>
                  <a:srgbClr val="FF0000"/>
                </a:solidFill>
                <a:latin typeface="Calibri" panose="020F0502020204030204" pitchFamily="34" charset="0"/>
                <a:ea typeface="Calibri" panose="020F0502020204030204" pitchFamily="34" charset="0"/>
              </a:rPr>
              <a:t>and Harm </a:t>
            </a:r>
            <a:r>
              <a:rPr lang="en-GB" sz="2400" dirty="0">
                <a:solidFill>
                  <a:schemeClr val="bg1"/>
                </a:solidFill>
                <a:latin typeface="Calibri" panose="020F0502020204030204" pitchFamily="34" charset="0"/>
                <a:ea typeface="Calibri" panose="020F0502020204030204" pitchFamily="34" charset="0"/>
              </a:rPr>
              <a:t>must be addressed as well as </a:t>
            </a:r>
            <a:r>
              <a:rPr lang="en-GB" sz="2400" dirty="0">
                <a:solidFill>
                  <a:srgbClr val="FF0000"/>
                </a:solidFill>
                <a:latin typeface="Calibri" panose="020F0502020204030204" pitchFamily="34" charset="0"/>
                <a:ea typeface="Calibri" panose="020F0502020204030204" pitchFamily="34" charset="0"/>
              </a:rPr>
              <a:t>supports </a:t>
            </a:r>
            <a:r>
              <a:rPr lang="en-GB" sz="2400" dirty="0">
                <a:solidFill>
                  <a:schemeClr val="bg1"/>
                </a:solidFill>
                <a:latin typeface="Calibri" panose="020F0502020204030204" pitchFamily="34" charset="0"/>
                <a:ea typeface="Calibri" panose="020F0502020204030204" pitchFamily="34" charset="0"/>
              </a:rPr>
              <a:t>being available </a:t>
            </a:r>
            <a:r>
              <a:rPr lang="en-GB" sz="2400" dirty="0">
                <a:solidFill>
                  <a:srgbClr val="FF0000"/>
                </a:solidFill>
                <a:latin typeface="Calibri" panose="020F0502020204030204" pitchFamily="34" charset="0"/>
                <a:ea typeface="Calibri" panose="020F0502020204030204" pitchFamily="34" charset="0"/>
              </a:rPr>
              <a:t>at every stage </a:t>
            </a:r>
            <a:r>
              <a:rPr lang="en-GB" sz="2400" dirty="0">
                <a:solidFill>
                  <a:schemeClr val="bg1"/>
                </a:solidFill>
                <a:latin typeface="Calibri" panose="020F0502020204030204" pitchFamily="34" charset="0"/>
                <a:ea typeface="Calibri" panose="020F0502020204030204" pitchFamily="34" charset="0"/>
              </a:rPr>
              <a:t>in the process together with </a:t>
            </a:r>
            <a:r>
              <a:rPr lang="en-GB" sz="2400" dirty="0">
                <a:solidFill>
                  <a:srgbClr val="FF0000"/>
                </a:solidFill>
                <a:latin typeface="Calibri" panose="020F0502020204030204" pitchFamily="34" charset="0"/>
                <a:ea typeface="Calibri" panose="020F0502020204030204" pitchFamily="34" charset="0"/>
              </a:rPr>
              <a:t>rehabilitation and reintegration into the community </a:t>
            </a:r>
            <a:r>
              <a:rPr lang="en-GB" sz="2400" dirty="0">
                <a:solidFill>
                  <a:schemeClr val="bg1"/>
                </a:solidFill>
                <a:latin typeface="Calibri" panose="020F0502020204030204" pitchFamily="34" charset="0"/>
                <a:ea typeface="Calibri" panose="020F0502020204030204" pitchFamily="34" charset="0"/>
              </a:rPr>
              <a:t>where at all possible.</a:t>
            </a:r>
          </a:p>
          <a:p>
            <a:pPr>
              <a:spcAft>
                <a:spcPts val="0"/>
              </a:spcAft>
            </a:pPr>
            <a:r>
              <a:rPr lang="en-GB" sz="2400" dirty="0">
                <a:latin typeface="Calibri" panose="020F0502020204030204" pitchFamily="34" charset="0"/>
                <a:ea typeface="Calibri" panose="020F0502020204030204" pitchFamily="34" charset="0"/>
              </a:rPr>
              <a:t> </a:t>
            </a:r>
          </a:p>
          <a:p>
            <a:pPr>
              <a:spcAft>
                <a:spcPts val="0"/>
              </a:spcAft>
            </a:pPr>
            <a:r>
              <a:rPr lang="en-GB" sz="2400" dirty="0">
                <a:latin typeface="Calibri" panose="020F0502020204030204" pitchFamily="34" charset="0"/>
                <a:ea typeface="Calibri" panose="020F0502020204030204" pitchFamily="34" charset="0"/>
              </a:rPr>
              <a:t> </a:t>
            </a:r>
            <a:endParaRPr lang="en-GB"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4982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02EF-0EBF-48A7-89D4-6A5DDBDCFFAE}"/>
              </a:ext>
            </a:extLst>
          </p:cNvPr>
          <p:cNvSpPr>
            <a:spLocks noGrp="1"/>
          </p:cNvSpPr>
          <p:nvPr>
            <p:ph type="title"/>
          </p:nvPr>
        </p:nvSpPr>
        <p:spPr>
          <a:xfrm>
            <a:off x="444842" y="172995"/>
            <a:ext cx="6277233" cy="1260389"/>
          </a:xfrm>
        </p:spPr>
        <p:txBody>
          <a:bodyPr/>
          <a:lstStyle/>
          <a:p>
            <a:r>
              <a:rPr lang="en-GB" dirty="0">
                <a:solidFill>
                  <a:srgbClr val="0070C0"/>
                </a:solidFill>
                <a:latin typeface="Calibri" panose="020F0502020204030204" pitchFamily="34" charset="0"/>
                <a:cs typeface="Calibri" panose="020F0502020204030204" pitchFamily="34" charset="0"/>
              </a:rPr>
              <a:t>WHOLE SYSTEM APPROACH (WSA)</a:t>
            </a:r>
          </a:p>
        </p:txBody>
      </p:sp>
      <p:sp>
        <p:nvSpPr>
          <p:cNvPr id="3" name="Content Placeholder 2">
            <a:extLst>
              <a:ext uri="{FF2B5EF4-FFF2-40B4-BE49-F238E27FC236}">
                <a16:creationId xmlns:a16="http://schemas.microsoft.com/office/drawing/2014/main" id="{B9146FFB-2D27-4F73-8AB6-41887371551A}"/>
              </a:ext>
            </a:extLst>
          </p:cNvPr>
          <p:cNvSpPr>
            <a:spLocks noGrp="1"/>
          </p:cNvSpPr>
          <p:nvPr>
            <p:ph idx="1"/>
          </p:nvPr>
        </p:nvSpPr>
        <p:spPr>
          <a:xfrm>
            <a:off x="172995" y="3330751"/>
            <a:ext cx="11788345" cy="3354254"/>
          </a:xfrm>
        </p:spPr>
        <p:txBody>
          <a:bodyPr>
            <a:normAutofit/>
          </a:bodyPr>
          <a:lstStyle/>
          <a:p>
            <a:r>
              <a:rPr lang="en-GB" sz="3200" b="1" dirty="0">
                <a:latin typeface="Calibri" panose="020F0502020204030204" pitchFamily="34" charset="0"/>
                <a:cs typeface="Calibri" panose="020F0502020204030204" pitchFamily="34" charset="0"/>
              </a:rPr>
              <a:t>The Scottish Government</a:t>
            </a:r>
            <a:r>
              <a:rPr lang="en-GB" sz="3200" dirty="0">
                <a:latin typeface="Calibri" panose="020F0502020204030204" pitchFamily="34" charset="0"/>
                <a:cs typeface="Calibri" panose="020F0502020204030204" pitchFamily="34" charset="0"/>
              </a:rPr>
              <a:t>’s (</a:t>
            </a:r>
            <a:r>
              <a:rPr lang="en-GB" sz="3200" b="1" dirty="0">
                <a:latin typeface="Calibri" panose="020F0502020204030204" pitchFamily="34" charset="0"/>
                <a:cs typeface="Calibri" panose="020F0502020204030204" pitchFamily="34" charset="0"/>
              </a:rPr>
              <a:t>WSA</a:t>
            </a:r>
            <a:r>
              <a:rPr lang="en-GB" sz="3200" dirty="0">
                <a:latin typeface="Calibri" panose="020F0502020204030204" pitchFamily="34" charset="0"/>
                <a:cs typeface="Calibri" panose="020F0502020204030204" pitchFamily="34" charset="0"/>
              </a:rPr>
              <a:t>) was introduced in 2011 aiming to address the needs of young people who offend. It is underpinned by Getting it Right For Every Child (GIRFEC) and based on research which shows that the long term outcomes for young people involved in offending behaviour could be improved by diverting them away from statutory measures, prosecution and custody.</a:t>
            </a:r>
          </a:p>
          <a:p>
            <a:endParaRPr lang="en-GB" dirty="0"/>
          </a:p>
        </p:txBody>
      </p:sp>
      <p:pic>
        <p:nvPicPr>
          <p:cNvPr id="5" name="Picture 4">
            <a:extLst>
              <a:ext uri="{FF2B5EF4-FFF2-40B4-BE49-F238E27FC236}">
                <a16:creationId xmlns:a16="http://schemas.microsoft.com/office/drawing/2014/main" id="{EB243AA9-FBD2-4785-9D8F-CAC2B4A50F5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V="1">
            <a:off x="6906000" y="598105"/>
            <a:ext cx="5286000" cy="2732646"/>
          </a:xfrm>
          <a:prstGeom prst="rect">
            <a:avLst/>
          </a:prstGeom>
        </p:spPr>
      </p:pic>
    </p:spTree>
    <p:extLst>
      <p:ext uri="{BB962C8B-B14F-4D97-AF65-F5344CB8AC3E}">
        <p14:creationId xmlns:p14="http://schemas.microsoft.com/office/powerpoint/2010/main" val="93918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8AF5-C94A-4ACF-95F1-6A735BB66967}"/>
              </a:ext>
            </a:extLst>
          </p:cNvPr>
          <p:cNvSpPr>
            <a:spLocks noGrp="1"/>
          </p:cNvSpPr>
          <p:nvPr>
            <p:ph type="title"/>
          </p:nvPr>
        </p:nvSpPr>
        <p:spPr/>
        <p:txBody>
          <a:bodyPr/>
          <a:lstStyle/>
          <a:p>
            <a:r>
              <a:rPr lang="en-GB" dirty="0"/>
              <a:t>     </a:t>
            </a:r>
            <a:r>
              <a:rPr lang="en-GB" sz="4800" dirty="0"/>
              <a:t>The Youth Justice Strategy 2015</a:t>
            </a:r>
          </a:p>
        </p:txBody>
      </p:sp>
      <p:sp>
        <p:nvSpPr>
          <p:cNvPr id="3" name="Content Placeholder 2">
            <a:extLst>
              <a:ext uri="{FF2B5EF4-FFF2-40B4-BE49-F238E27FC236}">
                <a16:creationId xmlns:a16="http://schemas.microsoft.com/office/drawing/2014/main" id="{3515DFE4-D61E-4ACA-8932-555FDDDD575A}"/>
              </a:ext>
            </a:extLst>
          </p:cNvPr>
          <p:cNvSpPr>
            <a:spLocks noGrp="1"/>
          </p:cNvSpPr>
          <p:nvPr>
            <p:ph idx="1"/>
          </p:nvPr>
        </p:nvSpPr>
        <p:spPr>
          <a:xfrm>
            <a:off x="818712" y="2222287"/>
            <a:ext cx="10554574" cy="4188525"/>
          </a:xfrm>
          <a:gradFill>
            <a:gsLst>
              <a:gs pos="100000">
                <a:srgbClr val="00B050"/>
              </a:gs>
              <a:gs pos="74000">
                <a:schemeClr val="accent1">
                  <a:lumMod val="45000"/>
                  <a:lumOff val="55000"/>
                </a:schemeClr>
              </a:gs>
              <a:gs pos="61000">
                <a:schemeClr val="accent1">
                  <a:lumMod val="45000"/>
                  <a:lumOff val="55000"/>
                </a:schemeClr>
              </a:gs>
              <a:gs pos="100000">
                <a:schemeClr val="accent1">
                  <a:lumMod val="30000"/>
                  <a:lumOff val="70000"/>
                </a:schemeClr>
              </a:gs>
            </a:gsLst>
            <a:lin ang="5400000" scaled="1"/>
          </a:gradFill>
        </p:spPr>
        <p:txBody>
          <a:bodyPr/>
          <a:lstStyle/>
          <a:p>
            <a:r>
              <a:rPr lang="en-GB" sz="2800" dirty="0">
                <a:solidFill>
                  <a:schemeClr val="bg1"/>
                </a:solidFill>
                <a:latin typeface="Calibri" panose="020F0502020204030204" pitchFamily="34" charset="0"/>
                <a:cs typeface="Calibri" panose="020F0502020204030204" pitchFamily="34" charset="0"/>
              </a:rPr>
              <a:t>Following the roll out of the WSA in 2011, the Scottish Government published the new Youth Justice Strategy- Preventing  Offending -Getting it Right for Children and Young People in 2015.  This preventative approach is based on a shared vision to Advance the WSA, Improve Life Chances and Develop Capacity and Improvement.</a:t>
            </a:r>
          </a:p>
          <a:p>
            <a:r>
              <a:rPr lang="en-GB" sz="3200" b="1" u="sng" dirty="0">
                <a:solidFill>
                  <a:srgbClr val="0070C0"/>
                </a:solidFill>
                <a:latin typeface="Calibri" panose="020F0502020204030204" pitchFamily="34" charset="0"/>
                <a:cs typeface="Calibri" panose="020F0502020204030204" pitchFamily="34" charset="0"/>
              </a:rPr>
              <a:t>The next six slides show all the areas of the WSA:</a:t>
            </a:r>
          </a:p>
          <a:p>
            <a:endParaRPr lang="en-GB" dirty="0"/>
          </a:p>
        </p:txBody>
      </p:sp>
    </p:spTree>
    <p:extLst>
      <p:ext uri="{BB962C8B-B14F-4D97-AF65-F5344CB8AC3E}">
        <p14:creationId xmlns:p14="http://schemas.microsoft.com/office/powerpoint/2010/main" val="2074213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7407-76E8-4C04-AC98-0BDCC46C3467}"/>
              </a:ext>
            </a:extLst>
          </p:cNvPr>
          <p:cNvSpPr>
            <a:spLocks noGrp="1"/>
          </p:cNvSpPr>
          <p:nvPr>
            <p:ph type="ctrTitle"/>
          </p:nvPr>
        </p:nvSpPr>
        <p:spPr>
          <a:xfrm>
            <a:off x="197708" y="169495"/>
            <a:ext cx="11738919" cy="1320640"/>
          </a:xfrm>
          <a:solidFill>
            <a:srgbClr val="0070C0"/>
          </a:solidFill>
        </p:spPr>
        <p:txBody>
          <a:bodyPr/>
          <a:lstStyle/>
          <a:p>
            <a:r>
              <a:rPr lang="en-GB" sz="4400" dirty="0"/>
              <a:t>       </a:t>
            </a:r>
            <a:r>
              <a:rPr lang="en-GB" sz="4400" u="sng" dirty="0"/>
              <a:t>WHOLE SYSTEM APPROACH:</a:t>
            </a:r>
            <a:br>
              <a:rPr lang="en-GB" sz="4400" u="sng" dirty="0"/>
            </a:br>
            <a:r>
              <a:rPr lang="en-GB" sz="4400" dirty="0"/>
              <a:t>1. EARLY AND EFFECTIVE INTERVENTION</a:t>
            </a:r>
          </a:p>
        </p:txBody>
      </p:sp>
      <p:sp useBgFill="1">
        <p:nvSpPr>
          <p:cNvPr id="3" name="Subtitle 2">
            <a:extLst>
              <a:ext uri="{FF2B5EF4-FFF2-40B4-BE49-F238E27FC236}">
                <a16:creationId xmlns:a16="http://schemas.microsoft.com/office/drawing/2014/main" id="{837C8948-C539-4405-8F62-7927177E9F64}"/>
              </a:ext>
            </a:extLst>
          </p:cNvPr>
          <p:cNvSpPr>
            <a:spLocks noGrp="1"/>
          </p:cNvSpPr>
          <p:nvPr>
            <p:ph type="subTitle" idx="1"/>
          </p:nvPr>
        </p:nvSpPr>
        <p:spPr>
          <a:xfrm>
            <a:off x="141416" y="1987551"/>
            <a:ext cx="11738919" cy="2607734"/>
          </a:xfrm>
        </p:spPr>
        <p:txBody>
          <a:bodyPr>
            <a:normAutofit/>
          </a:bodyPr>
          <a:lstStyle/>
          <a:p>
            <a:r>
              <a:rPr lang="en-GB" sz="3200" dirty="0">
                <a:latin typeface="Calibri" panose="020F0502020204030204" pitchFamily="34" charset="0"/>
                <a:cs typeface="Calibri" panose="020F0502020204030204" pitchFamily="34" charset="0"/>
              </a:rPr>
              <a:t>The police take a flexible approach to offending by young people. This helps prevent future offending or antisocial behaviour by providing timely and proportionate interventions, and alerting other agencies to concerns about the child or young person's behaviour and well-being.</a:t>
            </a:r>
          </a:p>
          <a:p>
            <a:endParaRPr lang="en-GB" dirty="0">
              <a:solidFill>
                <a:srgbClr val="00B0F0"/>
              </a:solidFill>
            </a:endParaRPr>
          </a:p>
        </p:txBody>
      </p:sp>
      <p:pic>
        <p:nvPicPr>
          <p:cNvPr id="5" name="Picture 4">
            <a:extLst>
              <a:ext uri="{FF2B5EF4-FFF2-40B4-BE49-F238E27FC236}">
                <a16:creationId xmlns:a16="http://schemas.microsoft.com/office/drawing/2014/main" id="{28A460BE-A000-4020-AD3E-F3E0A5825A1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78523" y="5092701"/>
            <a:ext cx="2603177" cy="1561938"/>
          </a:xfrm>
          <a:prstGeom prst="rect">
            <a:avLst/>
          </a:prstGeom>
        </p:spPr>
      </p:pic>
    </p:spTree>
    <p:extLst>
      <p:ext uri="{BB962C8B-B14F-4D97-AF65-F5344CB8AC3E}">
        <p14:creationId xmlns:p14="http://schemas.microsoft.com/office/powerpoint/2010/main" val="152971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1AE0BF-9217-42D0-97CF-662001220A8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10750" y="3759199"/>
            <a:ext cx="2381250" cy="3098801"/>
          </a:xfrm>
          <a:prstGeom prst="rect">
            <a:avLst/>
          </a:prstGeom>
        </p:spPr>
      </p:pic>
      <p:pic>
        <p:nvPicPr>
          <p:cNvPr id="4" name="Picture 3">
            <a:extLst>
              <a:ext uri="{FF2B5EF4-FFF2-40B4-BE49-F238E27FC236}">
                <a16:creationId xmlns:a16="http://schemas.microsoft.com/office/drawing/2014/main" id="{089D3CAF-83E9-4B32-B5AB-C10C7992ACD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873750" y="4233333"/>
            <a:ext cx="3937000" cy="2438398"/>
          </a:xfrm>
          <a:prstGeom prst="rect">
            <a:avLst/>
          </a:prstGeom>
          <a:solidFill>
            <a:schemeClr val="accent2"/>
          </a:solidFill>
        </p:spPr>
      </p:pic>
      <p:sp>
        <p:nvSpPr>
          <p:cNvPr id="5" name="Title 4">
            <a:extLst>
              <a:ext uri="{FF2B5EF4-FFF2-40B4-BE49-F238E27FC236}">
                <a16:creationId xmlns:a16="http://schemas.microsoft.com/office/drawing/2014/main" id="{373A8081-5DB7-497A-83C6-6CEE4B3D5180}"/>
              </a:ext>
            </a:extLst>
          </p:cNvPr>
          <p:cNvSpPr>
            <a:spLocks noGrp="1"/>
          </p:cNvSpPr>
          <p:nvPr>
            <p:ph type="ctrTitle"/>
          </p:nvPr>
        </p:nvSpPr>
        <p:spPr>
          <a:xfrm>
            <a:off x="237068" y="-1"/>
            <a:ext cx="11726332" cy="2209695"/>
          </a:xfrm>
          <a:gradFill>
            <a:gsLst>
              <a:gs pos="10000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br>
              <a:rPr lang="en-GB" sz="4400" u="sng" dirty="0">
                <a:solidFill>
                  <a:srgbClr val="00B0F0"/>
                </a:solidFill>
              </a:rPr>
            </a:br>
            <a:r>
              <a:rPr lang="en-GB" sz="4400" dirty="0">
                <a:solidFill>
                  <a:srgbClr val="00B0F0"/>
                </a:solidFill>
              </a:rPr>
              <a:t>         </a:t>
            </a:r>
            <a:r>
              <a:rPr lang="en-GB" sz="4400" u="sng" dirty="0">
                <a:solidFill>
                  <a:srgbClr val="00B0F0"/>
                </a:solidFill>
              </a:rPr>
              <a:t>WHOLE SYSTEM APPROACH:</a:t>
            </a:r>
            <a:br>
              <a:rPr lang="en-GB" sz="4400" u="sng" dirty="0">
                <a:solidFill>
                  <a:srgbClr val="00B0F0"/>
                </a:solidFill>
              </a:rPr>
            </a:br>
            <a:r>
              <a:rPr lang="en-GB" sz="4400" dirty="0">
                <a:solidFill>
                  <a:srgbClr val="00B0F0"/>
                </a:solidFill>
              </a:rPr>
              <a:t>2. OPPORTUNITIES TO DIVERT YOUNG       			      PEOPLE FROM PROSECUTION</a:t>
            </a:r>
          </a:p>
        </p:txBody>
      </p:sp>
      <p:sp>
        <p:nvSpPr>
          <p:cNvPr id="3" name="Subtitle 2">
            <a:extLst>
              <a:ext uri="{FF2B5EF4-FFF2-40B4-BE49-F238E27FC236}">
                <a16:creationId xmlns:a16="http://schemas.microsoft.com/office/drawing/2014/main" id="{837C8948-C539-4405-8F62-7927177E9F64}"/>
              </a:ext>
            </a:extLst>
          </p:cNvPr>
          <p:cNvSpPr>
            <a:spLocks noGrp="1"/>
          </p:cNvSpPr>
          <p:nvPr>
            <p:ph type="subTitle" idx="1"/>
          </p:nvPr>
        </p:nvSpPr>
        <p:spPr>
          <a:xfrm>
            <a:off x="237068" y="2311503"/>
            <a:ext cx="11726332" cy="2362096"/>
          </a:xfrm>
        </p:spPr>
        <p:txBody>
          <a:bodyPr>
            <a:normAutofit fontScale="92500" lnSpcReduction="20000"/>
          </a:bodyPr>
          <a:lstStyle/>
          <a:p>
            <a:pPr fontAlgn="t"/>
            <a:r>
              <a:rPr lang="en-GB" sz="3200" dirty="0">
                <a:solidFill>
                  <a:schemeClr val="bg1"/>
                </a:solidFill>
                <a:latin typeface="Calibri" panose="020F0502020204030204" pitchFamily="34" charset="0"/>
                <a:cs typeface="Calibri" panose="020F0502020204030204" pitchFamily="34" charset="0"/>
              </a:rPr>
              <a:t>Bringing young people into the criminal justice system for low-level offences often results in increased offending.</a:t>
            </a:r>
          </a:p>
          <a:p>
            <a:pPr fontAlgn="t"/>
            <a:r>
              <a:rPr lang="en-GB" sz="3200" dirty="0">
                <a:solidFill>
                  <a:schemeClr val="bg1"/>
                </a:solidFill>
                <a:latin typeface="Calibri" panose="020F0502020204030204" pitchFamily="34" charset="0"/>
                <a:cs typeface="Calibri" panose="020F0502020204030204" pitchFamily="34" charset="0"/>
              </a:rPr>
              <a:t>Offering alternatives to formal prosecution can change young people's behaviour. This includes programmes that provide support to change behaviour.</a:t>
            </a:r>
          </a:p>
          <a:p>
            <a:endParaRPr lang="en-GB" sz="2800" dirty="0"/>
          </a:p>
          <a:p>
            <a:endParaRPr lang="en-GB" dirty="0"/>
          </a:p>
        </p:txBody>
      </p:sp>
    </p:spTree>
    <p:extLst>
      <p:ext uri="{BB962C8B-B14F-4D97-AF65-F5344CB8AC3E}">
        <p14:creationId xmlns:p14="http://schemas.microsoft.com/office/powerpoint/2010/main" val="208127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7407-76E8-4C04-AC98-0BDCC46C3467}"/>
              </a:ext>
            </a:extLst>
          </p:cNvPr>
          <p:cNvSpPr>
            <a:spLocks noGrp="1"/>
          </p:cNvSpPr>
          <p:nvPr>
            <p:ph type="ctrTitle"/>
          </p:nvPr>
        </p:nvSpPr>
        <p:spPr>
          <a:xfrm>
            <a:off x="1" y="440267"/>
            <a:ext cx="9539415" cy="1337734"/>
          </a:xfrm>
        </p:spPr>
        <p:txBody>
          <a:bodyPr/>
          <a:lstStyle/>
          <a:p>
            <a:r>
              <a:rPr lang="en-GB" dirty="0"/>
              <a:t>            </a:t>
            </a:r>
            <a:br>
              <a:rPr lang="en-GB" dirty="0"/>
            </a:br>
            <a:r>
              <a:rPr lang="en-GB" dirty="0"/>
              <a:t> 			</a:t>
            </a:r>
            <a:br>
              <a:rPr lang="en-GB" dirty="0"/>
            </a:br>
            <a:r>
              <a:rPr lang="en-GB" dirty="0"/>
              <a:t>    </a:t>
            </a:r>
            <a:br>
              <a:rPr lang="en-GB" sz="4400" u="sng" dirty="0"/>
            </a:br>
            <a:br>
              <a:rPr lang="en-GB" sz="4400" u="sng" dirty="0"/>
            </a:br>
            <a:r>
              <a:rPr lang="en-GB" sz="4400" dirty="0"/>
              <a:t>          </a:t>
            </a:r>
            <a:r>
              <a:rPr lang="en-GB" sz="4000" u="sng" dirty="0"/>
              <a:t>WHOLE SYSTEM APPROACH:</a:t>
            </a:r>
            <a:br>
              <a:rPr lang="en-GB" sz="4000" u="sng" dirty="0"/>
            </a:br>
            <a:r>
              <a:rPr lang="en-GB" sz="4000" dirty="0"/>
              <a:t>                3. COURT SUPPORT   </a:t>
            </a:r>
          </a:p>
        </p:txBody>
      </p:sp>
      <p:sp>
        <p:nvSpPr>
          <p:cNvPr id="3" name="Subtitle 2">
            <a:extLst>
              <a:ext uri="{FF2B5EF4-FFF2-40B4-BE49-F238E27FC236}">
                <a16:creationId xmlns:a16="http://schemas.microsoft.com/office/drawing/2014/main" id="{837C8948-C539-4405-8F62-7927177E9F64}"/>
              </a:ext>
            </a:extLst>
          </p:cNvPr>
          <p:cNvSpPr>
            <a:spLocks noGrp="1"/>
          </p:cNvSpPr>
          <p:nvPr>
            <p:ph type="subTitle" idx="1"/>
          </p:nvPr>
        </p:nvSpPr>
        <p:spPr>
          <a:xfrm>
            <a:off x="810001" y="1778001"/>
            <a:ext cx="10572000" cy="2033878"/>
          </a:xfrm>
        </p:spPr>
        <p:txBody>
          <a:bodyPr>
            <a:normAutofit lnSpcReduction="10000"/>
          </a:bodyPr>
          <a:lstStyle/>
          <a:p>
            <a:r>
              <a:rPr lang="en-GB" sz="3200" dirty="0">
                <a:latin typeface="Calibri" panose="020F0502020204030204" pitchFamily="34" charset="0"/>
                <a:cs typeface="Calibri" panose="020F0502020204030204" pitchFamily="34" charset="0"/>
              </a:rPr>
              <a:t>We aim to keep as many young people out of the criminal justice system as possible. We also want to improve the experiences and the support received by those who do enter the system.</a:t>
            </a:r>
          </a:p>
          <a:p>
            <a:endParaRPr lang="en-GB" sz="2800" dirty="0"/>
          </a:p>
          <a:p>
            <a:endParaRPr lang="en-GB" dirty="0"/>
          </a:p>
          <a:p>
            <a:endParaRPr lang="en-GB" dirty="0"/>
          </a:p>
        </p:txBody>
      </p:sp>
      <p:pic>
        <p:nvPicPr>
          <p:cNvPr id="5" name="Picture 4">
            <a:extLst>
              <a:ext uri="{FF2B5EF4-FFF2-40B4-BE49-F238E27FC236}">
                <a16:creationId xmlns:a16="http://schemas.microsoft.com/office/drawing/2014/main" id="{B1A072BF-03D1-4FD6-8421-1BBB58219CE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V="1">
            <a:off x="3835400" y="4305300"/>
            <a:ext cx="2260600" cy="1729079"/>
          </a:xfrm>
          <a:prstGeom prst="rect">
            <a:avLst/>
          </a:prstGeom>
        </p:spPr>
      </p:pic>
      <p:pic>
        <p:nvPicPr>
          <p:cNvPr id="11" name="Picture 10">
            <a:extLst>
              <a:ext uri="{FF2B5EF4-FFF2-40B4-BE49-F238E27FC236}">
                <a16:creationId xmlns:a16="http://schemas.microsoft.com/office/drawing/2014/main" id="{C8D01E63-4AC9-43F5-ADEC-C01C73383AF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78601" y="3507079"/>
            <a:ext cx="5486400" cy="3350919"/>
          </a:xfrm>
          <a:prstGeom prst="rect">
            <a:avLst/>
          </a:prstGeom>
        </p:spPr>
      </p:pic>
      <p:pic>
        <p:nvPicPr>
          <p:cNvPr id="17" name="Picture 16">
            <a:extLst>
              <a:ext uri="{FF2B5EF4-FFF2-40B4-BE49-F238E27FC236}">
                <a16:creationId xmlns:a16="http://schemas.microsoft.com/office/drawing/2014/main" id="{81BD1679-2FB3-4C19-A81A-E41DBAFC797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652799" y="3350921"/>
            <a:ext cx="4066400" cy="3833000"/>
          </a:xfrm>
          <a:prstGeom prst="rect">
            <a:avLst/>
          </a:prstGeom>
        </p:spPr>
      </p:pic>
    </p:spTree>
    <p:extLst>
      <p:ext uri="{BB962C8B-B14F-4D97-AF65-F5344CB8AC3E}">
        <p14:creationId xmlns:p14="http://schemas.microsoft.com/office/powerpoint/2010/main" val="26812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318F7407-76E8-4C04-AC98-0BDCC46C3467}"/>
              </a:ext>
            </a:extLst>
          </p:cNvPr>
          <p:cNvSpPr>
            <a:spLocks noGrp="1"/>
          </p:cNvSpPr>
          <p:nvPr>
            <p:ph type="ctrTitle"/>
          </p:nvPr>
        </p:nvSpPr>
        <p:spPr>
          <a:xfrm>
            <a:off x="152401" y="-1"/>
            <a:ext cx="11747500" cy="2099733"/>
          </a:xfrm>
        </p:spPr>
        <p:txBody>
          <a:bodyPr/>
          <a:lstStyle/>
          <a:p>
            <a:r>
              <a:rPr lang="en-GB" sz="4400" dirty="0"/>
              <a:t>         </a:t>
            </a:r>
            <a:r>
              <a:rPr lang="en-GB" sz="4400" u="sng" dirty="0"/>
              <a:t>WHOLE SYSTEM APPROACH:</a:t>
            </a:r>
            <a:br>
              <a:rPr lang="en-GB" sz="4400" dirty="0"/>
            </a:br>
            <a:r>
              <a:rPr lang="en-GB" sz="4400" dirty="0"/>
              <a:t> 4. COMMUNITY ALTERNATIVES TO SECURE                     		         CARE AND CUSTODY</a:t>
            </a:r>
          </a:p>
        </p:txBody>
      </p:sp>
      <p:sp>
        <p:nvSpPr>
          <p:cNvPr id="3" name="Subtitle 2">
            <a:extLst>
              <a:ext uri="{FF2B5EF4-FFF2-40B4-BE49-F238E27FC236}">
                <a16:creationId xmlns:a16="http://schemas.microsoft.com/office/drawing/2014/main" id="{837C8948-C539-4405-8F62-7927177E9F64}"/>
              </a:ext>
            </a:extLst>
          </p:cNvPr>
          <p:cNvSpPr>
            <a:spLocks noGrp="1"/>
          </p:cNvSpPr>
          <p:nvPr>
            <p:ph type="subTitle" idx="1"/>
          </p:nvPr>
        </p:nvSpPr>
        <p:spPr>
          <a:xfrm>
            <a:off x="152402" y="2218267"/>
            <a:ext cx="11747500" cy="1358668"/>
          </a:xfrm>
          <a:solidFill>
            <a:srgbClr val="0070C0"/>
          </a:solidFill>
        </p:spPr>
        <p:txBody>
          <a:bodyPr>
            <a:normAutofit fontScale="62500" lnSpcReduction="20000"/>
          </a:bodyPr>
          <a:lstStyle/>
          <a:p>
            <a:pPr fontAlgn="t"/>
            <a:endParaRPr lang="en-GB" sz="2800" dirty="0"/>
          </a:p>
          <a:p>
            <a:pPr fontAlgn="t"/>
            <a:r>
              <a:rPr lang="en-GB" sz="5100" dirty="0">
                <a:latin typeface="Calibri" panose="020F0502020204030204" pitchFamily="34" charset="0"/>
                <a:cs typeface="Calibri" panose="020F0502020204030204" pitchFamily="34" charset="0"/>
              </a:rPr>
              <a:t>Community alternatives can be more effective than placing young people in secure care, or a Young Offenders Institution</a:t>
            </a:r>
            <a:r>
              <a:rPr lang="en-GB" sz="5100" dirty="0"/>
              <a:t>.</a:t>
            </a:r>
          </a:p>
          <a:p>
            <a:pPr fontAlgn="t"/>
            <a:endParaRPr lang="en-GB" sz="2800" dirty="0"/>
          </a:p>
          <a:p>
            <a:pPr fontAlgn="t"/>
            <a:endParaRPr lang="en-GB" dirty="0"/>
          </a:p>
          <a:p>
            <a:endParaRPr lang="en-GB" sz="2800" dirty="0"/>
          </a:p>
          <a:p>
            <a:endParaRPr lang="en-GB" dirty="0"/>
          </a:p>
        </p:txBody>
      </p:sp>
      <p:pic>
        <p:nvPicPr>
          <p:cNvPr id="5" name="Picture 4">
            <a:extLst>
              <a:ext uri="{FF2B5EF4-FFF2-40B4-BE49-F238E27FC236}">
                <a16:creationId xmlns:a16="http://schemas.microsoft.com/office/drawing/2014/main" id="{313AA4C6-51D3-4D4E-AEF2-07D0E55CED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8301" y="3576935"/>
            <a:ext cx="5181600" cy="2235200"/>
          </a:xfrm>
          <a:prstGeom prst="rect">
            <a:avLst/>
          </a:prstGeom>
        </p:spPr>
      </p:pic>
      <p:pic>
        <p:nvPicPr>
          <p:cNvPr id="8" name="Picture 7">
            <a:extLst>
              <a:ext uri="{FF2B5EF4-FFF2-40B4-BE49-F238E27FC236}">
                <a16:creationId xmlns:a16="http://schemas.microsoft.com/office/drawing/2014/main" id="{CD8DBAA7-1B73-429A-B841-F8035DEC5C6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097868" y="3695470"/>
            <a:ext cx="4432299" cy="3192166"/>
          </a:xfrm>
          <a:prstGeom prst="rect">
            <a:avLst/>
          </a:prstGeom>
        </p:spPr>
      </p:pic>
    </p:spTree>
    <p:extLst>
      <p:ext uri="{BB962C8B-B14F-4D97-AF65-F5344CB8AC3E}">
        <p14:creationId xmlns:p14="http://schemas.microsoft.com/office/powerpoint/2010/main" val="2688694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7407-76E8-4C04-AC98-0BDCC46C3467}"/>
              </a:ext>
            </a:extLst>
          </p:cNvPr>
          <p:cNvSpPr>
            <a:spLocks noGrp="1"/>
          </p:cNvSpPr>
          <p:nvPr>
            <p:ph type="ctrTitle"/>
          </p:nvPr>
        </p:nvSpPr>
        <p:spPr>
          <a:xfrm>
            <a:off x="810001" y="205606"/>
            <a:ext cx="10572000" cy="2710590"/>
          </a:xfrm>
        </p:spPr>
        <p:txBody>
          <a:bodyPr/>
          <a:lstStyle/>
          <a:p>
            <a:r>
              <a:rPr lang="en-GB" sz="4400" dirty="0"/>
              <a:t>      </a:t>
            </a:r>
            <a:r>
              <a:rPr lang="en-GB" sz="4400" u="sng" dirty="0">
                <a:solidFill>
                  <a:schemeClr val="bg1"/>
                </a:solidFill>
              </a:rPr>
              <a:t>WHOLE SYSTEM APPROACH: </a:t>
            </a:r>
            <a:br>
              <a:rPr lang="en-GB" sz="4400" dirty="0">
                <a:solidFill>
                  <a:schemeClr val="bg1"/>
                </a:solidFill>
              </a:rPr>
            </a:br>
            <a:r>
              <a:rPr lang="en-GB" sz="4400" dirty="0">
                <a:solidFill>
                  <a:schemeClr val="bg1"/>
                </a:solidFill>
              </a:rPr>
              <a:t>5. MANAGING YOUNG PEOPLE WHO  	       	     PRESENT A RISK OF HARM</a:t>
            </a:r>
            <a:br>
              <a:rPr lang="en-GB" sz="4400" dirty="0"/>
            </a:br>
            <a:r>
              <a:rPr lang="en-GB" sz="4400" dirty="0">
                <a:solidFill>
                  <a:srgbClr val="FF0000"/>
                </a:solidFill>
              </a:rPr>
              <a:t>(Risk to Self or Others)</a:t>
            </a:r>
          </a:p>
        </p:txBody>
      </p:sp>
      <mc:AlternateContent xmlns:mc="http://schemas.openxmlformats.org/markup-compatibility/2006" xmlns:am3d="http://schemas.microsoft.com/office/drawing/2017/model3d">
        <mc:Choice Requires="am3d">
          <p:graphicFrame>
            <p:nvGraphicFramePr>
              <p:cNvPr id="4" name="3D Model 3" descr="Chat">
                <a:extLst>
                  <a:ext uri="{FF2B5EF4-FFF2-40B4-BE49-F238E27FC236}">
                    <a16:creationId xmlns:a16="http://schemas.microsoft.com/office/drawing/2014/main" id="{32222437-9341-4D24-BDB2-5F646EEE531E}"/>
                  </a:ext>
                </a:extLst>
              </p:cNvPr>
              <p:cNvGraphicFramePr>
                <a:graphicFrameLocks noChangeAspect="1"/>
              </p:cNvGraphicFramePr>
              <p:nvPr>
                <p:extLst>
                  <p:ext uri="{D42A27DB-BD31-4B8C-83A1-F6EECF244321}">
                    <p14:modId xmlns:p14="http://schemas.microsoft.com/office/powerpoint/2010/main" val="2062298351"/>
                  </p:ext>
                </p:extLst>
              </p:nvPr>
            </p:nvGraphicFramePr>
            <p:xfrm>
              <a:off x="3686713" y="2300506"/>
              <a:ext cx="4818573" cy="4214593"/>
            </p:xfrm>
            <a:graphic>
              <a:graphicData uri="http://schemas.microsoft.com/office/drawing/2017/model3d">
                <am3d:model3d r:embed="rId2">
                  <am3d:spPr>
                    <a:xfrm>
                      <a:off x="0" y="0"/>
                      <a:ext cx="4818573" cy="4214593"/>
                    </a:xfrm>
                    <a:prstGeom prst="rect">
                      <a:avLst/>
                    </a:prstGeom>
                  </am3d:spPr>
                  <am3d:camera>
                    <am3d:pos x="0" y="0" z="61302350"/>
                    <am3d:up dx="0" dy="36000000" dz="0"/>
                    <am3d:lookAt x="0" y="0" z="0"/>
                    <am3d:perspective fov="2700000"/>
                  </am3d:camera>
                  <am3d:trans>
                    <am3d:meterPerModelUnit n="190602" d="1000000"/>
                    <am3d:preTrans dx="2246715" dy="-8468697" dz="723917"/>
                    <am3d:scale>
                      <am3d:sx n="1000000" d="1000000"/>
                      <am3d:sy n="1000000" d="1000000"/>
                      <am3d:sz n="1000000" d="1000000"/>
                    </am3d:scale>
                    <am3d:rot/>
                    <am3d:postTrans dx="0" dy="0" dz="0"/>
                  </am3d:trans>
                  <am3d:raster rName="Office3DRenderer" rVer="16.0.8326">
                    <am3d:blip r:embed="rId3"/>
                  </am3d:raster>
                  <am3d:objViewport viewportSz="54186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Chat">
                <a:extLst>
                  <a:ext uri="{FF2B5EF4-FFF2-40B4-BE49-F238E27FC236}">
                    <a16:creationId xmlns:a16="http://schemas.microsoft.com/office/drawing/2014/main" id="{32222437-9341-4D24-BDB2-5F646EEE531E}"/>
                  </a:ext>
                </a:extLst>
              </p:cNvPr>
              <p:cNvPicPr>
                <a:picLocks noGrp="1" noRot="1" noChangeAspect="1" noMove="1" noResize="1" noEditPoints="1" noAdjustHandles="1" noChangeArrowheads="1" noChangeShapeType="1" noCrop="1"/>
              </p:cNvPicPr>
              <p:nvPr/>
            </p:nvPicPr>
            <p:blipFill>
              <a:blip r:embed="rId4"/>
              <a:stretch>
                <a:fillRect/>
              </a:stretch>
            </p:blipFill>
            <p:spPr>
              <a:xfrm>
                <a:off x="3686713" y="2300506"/>
                <a:ext cx="4818573" cy="4214593"/>
              </a:xfrm>
              <a:prstGeom prst="rect">
                <a:avLst/>
              </a:prstGeom>
            </p:spPr>
          </p:pic>
        </mc:Fallback>
      </mc:AlternateContent>
    </p:spTree>
    <p:extLst>
      <p:ext uri="{BB962C8B-B14F-4D97-AF65-F5344CB8AC3E}">
        <p14:creationId xmlns:p14="http://schemas.microsoft.com/office/powerpoint/2010/main" val="427298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0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7407-76E8-4C04-AC98-0BDCC46C3467}"/>
              </a:ext>
            </a:extLst>
          </p:cNvPr>
          <p:cNvSpPr>
            <a:spLocks noGrp="1"/>
          </p:cNvSpPr>
          <p:nvPr>
            <p:ph type="ctrTitle"/>
          </p:nvPr>
        </p:nvSpPr>
        <p:spPr>
          <a:xfrm>
            <a:off x="694267" y="0"/>
            <a:ext cx="10865534" cy="2302933"/>
          </a:xfrm>
          <a:solidFill>
            <a:srgbClr val="00B050"/>
          </a:solidFill>
        </p:spPr>
        <p:txBody>
          <a:bodyPr/>
          <a:lstStyle/>
          <a:p>
            <a:r>
              <a:rPr lang="en-GB" sz="4400" dirty="0"/>
              <a:t>       </a:t>
            </a:r>
            <a:r>
              <a:rPr lang="en-GB" sz="4400" u="sng" dirty="0"/>
              <a:t>WHOLE SYSTEM APPROACH:</a:t>
            </a:r>
            <a:br>
              <a:rPr lang="en-GB" sz="4400" u="sng" dirty="0"/>
            </a:br>
            <a:r>
              <a:rPr lang="en-GB" sz="4400" dirty="0"/>
              <a:t>6. IMPROVING INTEGRATION BACK   	        	       INTO THE COMMUNITY</a:t>
            </a:r>
          </a:p>
        </p:txBody>
      </p:sp>
      <p:sp>
        <p:nvSpPr>
          <p:cNvPr id="3" name="Subtitle 2">
            <a:extLst>
              <a:ext uri="{FF2B5EF4-FFF2-40B4-BE49-F238E27FC236}">
                <a16:creationId xmlns:a16="http://schemas.microsoft.com/office/drawing/2014/main" id="{837C8948-C539-4405-8F62-7927177E9F64}"/>
              </a:ext>
            </a:extLst>
          </p:cNvPr>
          <p:cNvSpPr>
            <a:spLocks noGrp="1"/>
          </p:cNvSpPr>
          <p:nvPr>
            <p:ph type="subTitle" idx="1"/>
          </p:nvPr>
        </p:nvSpPr>
        <p:spPr>
          <a:xfrm>
            <a:off x="682999" y="2298701"/>
            <a:ext cx="10572000" cy="2404533"/>
          </a:xfrm>
        </p:spPr>
        <p:txBody>
          <a:bodyPr>
            <a:normAutofit fontScale="70000" lnSpcReduction="20000"/>
          </a:bodyPr>
          <a:lstStyle/>
          <a:p>
            <a:pPr fontAlgn="t"/>
            <a:endParaRPr lang="en-GB" sz="2800" dirty="0"/>
          </a:p>
          <a:p>
            <a:pPr fontAlgn="t"/>
            <a:r>
              <a:rPr lang="en-GB" sz="3800" dirty="0">
                <a:solidFill>
                  <a:srgbClr val="0070C0"/>
                </a:solidFill>
                <a:latin typeface="Calibri" panose="020F0502020204030204" pitchFamily="34" charset="0"/>
                <a:cs typeface="Calibri" panose="020F0502020204030204" pitchFamily="34" charset="0"/>
              </a:rPr>
              <a:t>Supporting integration from secure care and custody back into society is important to reduce reoffending.</a:t>
            </a:r>
          </a:p>
          <a:p>
            <a:pPr fontAlgn="t"/>
            <a:r>
              <a:rPr lang="en-GB" sz="3800" dirty="0">
                <a:solidFill>
                  <a:srgbClr val="0070C0"/>
                </a:solidFill>
                <a:latin typeface="Calibri" panose="020F0502020204030204" pitchFamily="34" charset="0"/>
                <a:cs typeface="Calibri" panose="020F0502020204030204" pitchFamily="34" charset="0"/>
              </a:rPr>
              <a:t>Children and young people leaving secure care and custody should have a package of support detailed in a Child's Plan to help them successfully integrate back into their communities</a:t>
            </a:r>
            <a:r>
              <a:rPr lang="en-GB" sz="3800" dirty="0">
                <a:latin typeface="Calibri" panose="020F0502020204030204" pitchFamily="34" charset="0"/>
                <a:cs typeface="Calibri" panose="020F0502020204030204" pitchFamily="34" charset="0"/>
              </a:rPr>
              <a:t>.</a:t>
            </a:r>
          </a:p>
          <a:p>
            <a:pPr fontAlgn="t"/>
            <a:endParaRPr lang="en-GB" sz="2800" dirty="0"/>
          </a:p>
          <a:p>
            <a:pPr fontAlgn="t"/>
            <a:endParaRPr lang="en-GB" sz="2800" dirty="0"/>
          </a:p>
          <a:p>
            <a:pPr fontAlgn="t"/>
            <a:endParaRPr lang="en-GB" sz="2800" dirty="0"/>
          </a:p>
          <a:p>
            <a:pPr fontAlgn="t"/>
            <a:endParaRPr lang="en-GB" dirty="0"/>
          </a:p>
          <a:p>
            <a:endParaRPr lang="en-GB" sz="2800" dirty="0"/>
          </a:p>
          <a:p>
            <a:endParaRPr lang="en-GB" dirty="0"/>
          </a:p>
        </p:txBody>
      </p:sp>
      <p:pic>
        <p:nvPicPr>
          <p:cNvPr id="5" name="Picture 4">
            <a:extLst>
              <a:ext uri="{FF2B5EF4-FFF2-40B4-BE49-F238E27FC236}">
                <a16:creationId xmlns:a16="http://schemas.microsoft.com/office/drawing/2014/main" id="{0BF110FF-F864-48E9-A04C-434C1D2DF2D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13890" y="4953000"/>
            <a:ext cx="2724150" cy="1905000"/>
          </a:xfrm>
          <a:prstGeom prst="rect">
            <a:avLst/>
          </a:prstGeom>
        </p:spPr>
      </p:pic>
      <p:sp>
        <p:nvSpPr>
          <p:cNvPr id="6" name="TextBox 5">
            <a:extLst>
              <a:ext uri="{FF2B5EF4-FFF2-40B4-BE49-F238E27FC236}">
                <a16:creationId xmlns:a16="http://schemas.microsoft.com/office/drawing/2014/main" id="{4BAB8CDA-D9F0-44BA-BF90-57ACE8EBAA53}"/>
              </a:ext>
            </a:extLst>
          </p:cNvPr>
          <p:cNvSpPr txBox="1"/>
          <p:nvPr/>
        </p:nvSpPr>
        <p:spPr>
          <a:xfrm>
            <a:off x="5356225" y="6858000"/>
            <a:ext cx="2724150" cy="369332"/>
          </a:xfrm>
          <a:prstGeom prst="rect">
            <a:avLst/>
          </a:prstGeom>
          <a:noFill/>
        </p:spPr>
        <p:txBody>
          <a:bodyPr wrap="square" rtlCol="0">
            <a:spAutoFit/>
          </a:bodyPr>
          <a:lstStyle/>
          <a:p>
            <a:r>
              <a:rPr lang="en-GB" sz="900">
                <a:hlinkClick r:id="rId3" tooltip="http://support.skillscommons.org/home/contribute-manage/prepare-materials/"/>
              </a:rPr>
              <a:t>This Photo</a:t>
            </a:r>
            <a:r>
              <a:rPr lang="en-GB" sz="900"/>
              <a:t> by Unknown Author is licensed under </a:t>
            </a:r>
            <a:r>
              <a:rPr lang="en-GB" sz="900">
                <a:hlinkClick r:id="rId4" tooltip="https://creativecommons.org/licenses/by/3.0/"/>
              </a:rPr>
              <a:t>CC BY</a:t>
            </a:r>
            <a:endParaRPr lang="en-GB" sz="900"/>
          </a:p>
        </p:txBody>
      </p:sp>
      <p:pic>
        <p:nvPicPr>
          <p:cNvPr id="8" name="Picture 7">
            <a:extLst>
              <a:ext uri="{FF2B5EF4-FFF2-40B4-BE49-F238E27FC236}">
                <a16:creationId xmlns:a16="http://schemas.microsoft.com/office/drawing/2014/main" id="{6D1BA5D9-7E5B-484F-A484-5BC83CAA5CF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725333" y="4830233"/>
            <a:ext cx="3728824" cy="1905000"/>
          </a:xfrm>
          <a:prstGeom prst="rect">
            <a:avLst/>
          </a:prstGeom>
        </p:spPr>
      </p:pic>
    </p:spTree>
    <p:extLst>
      <p:ext uri="{BB962C8B-B14F-4D97-AF65-F5344CB8AC3E}">
        <p14:creationId xmlns:p14="http://schemas.microsoft.com/office/powerpoint/2010/main" val="34552445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docProps/app.xml><?xml version="1.0" encoding="utf-8"?>
<Properties xmlns="http://schemas.openxmlformats.org/officeDocument/2006/extended-properties" xmlns:vt="http://schemas.openxmlformats.org/officeDocument/2006/docPropsVTypes">
  <Template/>
  <TotalTime>268</TotalTime>
  <Words>541</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Century Gothic</vt:lpstr>
      <vt:lpstr>Wingdings 2</vt:lpstr>
      <vt:lpstr>Quotable</vt:lpstr>
      <vt:lpstr>           THE WHOLE SYSTEM APPROACH</vt:lpstr>
      <vt:lpstr>WHOLE SYSTEM APPROACH (WSA)</vt:lpstr>
      <vt:lpstr>     The Youth Justice Strategy 2015</vt:lpstr>
      <vt:lpstr>       WHOLE SYSTEM APPROACH: 1. EARLY AND EFFECTIVE INTERVENTION</vt:lpstr>
      <vt:lpstr>          WHOLE SYSTEM APPROACH: 2. OPPORTUNITIES TO DIVERT YOUNG                PEOPLE FROM PROSECUTION</vt:lpstr>
      <vt:lpstr>                                  WHOLE SYSTEM APPROACH:                 3. COURT SUPPORT   </vt:lpstr>
      <vt:lpstr>         WHOLE SYSTEM APPROACH:  4. COMMUNITY ALTERNATIVES TO SECURE                                CARE AND CUSTODY</vt:lpstr>
      <vt:lpstr>      WHOLE SYSTEM APPROACH:  5. MANAGING YOUNG PEOPLE WHO                PRESENT A RISK OF HARM (Risk to Self or Others)</vt:lpstr>
      <vt:lpstr>       WHOLE SYSTEM APPROACH: 6. IMPROVING INTEGRATION BACK                    INTO THE COMMUNITY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AND EFFECTIVE INTERVENTION</dc:title>
  <dc:creator>MacKenzie2, Fiona</dc:creator>
  <cp:lastModifiedBy>Baxter, Colin</cp:lastModifiedBy>
  <cp:revision>38</cp:revision>
  <dcterms:created xsi:type="dcterms:W3CDTF">2020-10-30T10:44:36Z</dcterms:created>
  <dcterms:modified xsi:type="dcterms:W3CDTF">2021-03-30T14:18:36Z</dcterms:modified>
</cp:coreProperties>
</file>